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76" r:id="rId8"/>
    <p:sldId id="277" r:id="rId9"/>
    <p:sldId id="278" r:id="rId10"/>
    <p:sldId id="279" r:id="rId11"/>
    <p:sldId id="261" r:id="rId12"/>
    <p:sldId id="280" r:id="rId13"/>
    <p:sldId id="267" r:id="rId14"/>
    <p:sldId id="268" r:id="rId15"/>
    <p:sldId id="270" r:id="rId16"/>
    <p:sldId id="271" r:id="rId17"/>
    <p:sldId id="272" r:id="rId18"/>
    <p:sldId id="282" r:id="rId19"/>
    <p:sldId id="266" r:id="rId20"/>
    <p:sldId id="274" r:id="rId21"/>
    <p:sldId id="275" r:id="rId22"/>
    <p:sldId id="263" r:id="rId23"/>
    <p:sldId id="264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DA3137C-46D0-4207-A04E-314F934FCDFC}" type="datetimeFigureOut">
              <a:rPr lang="ru-RU" smtClean="0"/>
              <a:t>07.11.2014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8FE7AAA-573F-4615-BABB-5CBDD328499F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3933056"/>
            <a:ext cx="7776864" cy="2376263"/>
          </a:xfrm>
        </p:spPr>
        <p:txBody>
          <a:bodyPr>
            <a:noAutofit/>
          </a:bodyPr>
          <a:lstStyle/>
          <a:p>
            <a:pPr algn="ctr"/>
            <a:r>
              <a:rPr lang="ru-RU" sz="2800" b="1" i="1" dirty="0"/>
              <a:t>Гипотеза: </a:t>
            </a:r>
            <a:r>
              <a:rPr lang="ru-RU" sz="2800" b="1" dirty="0"/>
              <a:t>«Развитие коммуникативной деятельности у детей </a:t>
            </a:r>
            <a:r>
              <a:rPr lang="ru-RU" sz="2800" b="1" smtClean="0"/>
              <a:t>раннего возраста с </a:t>
            </a:r>
            <a:r>
              <a:rPr lang="ru-RU" sz="2800" b="1" dirty="0"/>
              <a:t>задержкой речевого развития является одним из условий оптимального речевого развития».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476672"/>
            <a:ext cx="8640960" cy="2736304"/>
          </a:xfrm>
        </p:spPr>
        <p:txBody>
          <a:bodyPr/>
          <a:lstStyle/>
          <a:p>
            <a:pPr marL="182880" indent="0" algn="ctr">
              <a:buNone/>
            </a:pPr>
            <a:r>
              <a:rPr lang="ru-RU" sz="4000" dirty="0" smtClean="0">
                <a:effectLst/>
              </a:rPr>
              <a:t>Развитие </a:t>
            </a:r>
            <a:r>
              <a:rPr lang="ru-RU" sz="4000" dirty="0">
                <a:effectLst/>
              </a:rPr>
              <a:t>коммуникативных способностей у детей </a:t>
            </a:r>
            <a:r>
              <a:rPr lang="ru-RU" sz="4000" dirty="0" smtClean="0">
                <a:effectLst/>
              </a:rPr>
              <a:t>раннего возраста с </a:t>
            </a:r>
            <a:r>
              <a:rPr lang="ru-RU" sz="4000" dirty="0">
                <a:effectLst/>
              </a:rPr>
              <a:t>задержкой речевого </a:t>
            </a:r>
            <a:r>
              <a:rPr lang="ru-RU" sz="4000" dirty="0" smtClean="0">
                <a:effectLst/>
              </a:rPr>
              <a:t>развития.</a:t>
            </a:r>
            <a:r>
              <a:rPr lang="ru-RU" sz="4000" dirty="0">
                <a:effectLst/>
              </a:rPr>
              <a:t/>
            </a:r>
            <a:br>
              <a:rPr lang="ru-RU" sz="4000" dirty="0">
                <a:effectLst/>
              </a:rPr>
            </a:br>
            <a:r>
              <a:rPr lang="ru-RU" sz="4000" dirty="0">
                <a:effectLst/>
              </a:rPr>
              <a:t/>
            </a:r>
            <a:br>
              <a:rPr lang="ru-RU" sz="4000" dirty="0">
                <a:effectLst/>
              </a:rPr>
            </a:b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0905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Home данные\Мои документы\Мои фото\Ранняя помощь\IMG_579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2" y="0"/>
            <a:ext cx="5364088" cy="357605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Home данные\Мои документы\Мои фото\Ранняя помощь\IMG_579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89040"/>
            <a:ext cx="4355976" cy="29039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Home данные\Мои документы\Мои фото\Ранняя помощь\IMG_579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86" y="116632"/>
            <a:ext cx="3707904" cy="24719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E:\Home данные\Мои документы\Мои фото\Ранняя помощь\IMG_579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132856"/>
            <a:ext cx="3995936" cy="26639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:\Home данные\Мои документы\Мои фото\Ранняя помощь\IMG_579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070" y="4290053"/>
            <a:ext cx="3851920" cy="25679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8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94089" y="71046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i="1" dirty="0" smtClean="0"/>
              <a:t>Ход занятия</a:t>
            </a:r>
            <a:endParaRPr lang="ru-RU" sz="2800" i="1" dirty="0"/>
          </a:p>
        </p:txBody>
      </p:sp>
      <p:pic>
        <p:nvPicPr>
          <p:cNvPr id="6146" name="Picture 2" descr="E:\Home данные\Мои документы\Мои фото\Ранняя помощь\IMG_579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2" y="325963"/>
            <a:ext cx="5436096" cy="36240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Home данные\Мои документы\Мои фото\Ранняя помощь\IMG_57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67908"/>
            <a:ext cx="6285138" cy="4190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Home данные\Мои документы\Мои фото\Ранняя помощь\IMG_58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01" y="476672"/>
            <a:ext cx="5218653" cy="34791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13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Home данные\Мои документы\Мои фото\Ранняя помощь\IMG_58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43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me данные\Мои документы\Мои фото\Ранняя помощь\IMG_57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5292080" cy="35280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:\Home данные\Мои документы\Мои фото\Ранняя помощь\IMG_576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996952"/>
            <a:ext cx="5508104" cy="3672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Home данные\Мои документы\Мои фото\Ранняя помощь\IMG_576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1020"/>
            <a:ext cx="4283968" cy="285597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Home данные\Мои документы\Мои фото\Ранняя помощь\IMG_576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0635"/>
            <a:ext cx="3384122" cy="27123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Home данные\Мои документы\Мои фото\Ранняя помощь\IMG_57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770473" cy="58469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6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Home данные\Мои документы\Мои фото\Ранняя помощь\IMG_576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0"/>
            <a:ext cx="4819464" cy="32129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:\Home данные\Мои документы\Мои фото\Ранняя помощь\IMG_576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84" y="2348880"/>
            <a:ext cx="6460638" cy="4307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22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Home данные\Мои документы\Мои фото\Ранняя помощь\IMG_57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5" y="116632"/>
            <a:ext cx="6192180" cy="41281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Home данные\Мои документы\Мои фото\Ранняя помощь\IMG_577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356992"/>
            <a:ext cx="5004048" cy="33360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88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me данные\Мои документы\Мои фото\Ранняя помощь\IMG_57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8" y="260648"/>
            <a:ext cx="9031932" cy="6021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7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Home данные\Мои документы\Мои фото\Ранняя помощь\IMG_58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36096" cy="3624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:\Home данные\Мои документы\Мои фото\Ранняя помощь\IMG_58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505" y="3026971"/>
            <a:ext cx="5706380" cy="38042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E:\Home данные\Мои документы\Мои фото\Ранняя помощь\IMG_58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4064"/>
            <a:ext cx="4279404" cy="28529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:\Home данные\Мои документы\Мои фото\Ранняя помощь\IMG_58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822" y="44625"/>
            <a:ext cx="4036201" cy="29883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83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Home данные\Мои документы\Мои фото\Ранняя помощь\IMG_576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5328084" cy="35520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E:\Home данные\Мои документы\Мои фото\Ранняя помощь\IMG_576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84984"/>
            <a:ext cx="5112568" cy="34083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2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6813" y="548680"/>
            <a:ext cx="849694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/>
              <a:t>В отечественной психологии проблема общения с детьми раннего возраста особенно тщательно рассматривается в школе М.И. Лисиной с позиции разработанной ею концепции о генезисе общения как коммуникативной деятельности. Многочисленные исследования, выполненные с позиций данной концепции, убедительно доказывают, что основным фактором, определяющим возникновение привязанности ребенка к взрослому, является соответствие содержания общения уровню развития коммуникативной потребности </a:t>
            </a:r>
            <a:r>
              <a:rPr lang="ru-RU" b="1" dirty="0" smtClean="0"/>
              <a:t>ребенка.  </a:t>
            </a:r>
            <a:r>
              <a:rPr lang="ru-RU" b="1" dirty="0"/>
              <a:t>	Согласно концепции М.И. Лисиной, акты общения, неоднократно повторяясь, не исчезают бесследно, а оставляют некий продукт, постепенно накапливающийся в опыте общения и связанный с активным познанием друг друга как целостных личностей и как носителей определенных свойств. Иными словами, ребенок, становясь объектом познания и воздействия взрослого, остается субъектом своей деятельности — деятельности общения, в ходе которой и через которую, с одной стороны, он познается взрослым, а с другой — сам познает и воздействует на взрослого.</a:t>
            </a:r>
          </a:p>
          <a:p>
            <a:pPr algn="just"/>
            <a:r>
              <a:rPr lang="ru-RU" b="1" dirty="0" smtClean="0"/>
              <a:t>	В </a:t>
            </a:r>
            <a:r>
              <a:rPr lang="ru-RU" b="1" dirty="0"/>
              <a:t>связи с этим речь выступает как необходимое и достаточное средство для решения тех задач общения со взрослым, которые встают перед ребенком на определенном этапе развития его коммуникативной деятельности.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81413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E:\Home данные\Мои документы\Мои фото\Ранняя помощь\IMG_57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3"/>
            <a:ext cx="5832648" cy="3888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:\Home данные\Мои документы\Мои фото\Ранняя помощь\IMG_577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66" y="2924944"/>
            <a:ext cx="5616624" cy="37444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0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Home данные\Мои документы\Мои фото\Ранняя помощь\IMG_58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8204" cy="42721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Home данные\Мои документы\Мои фото\Ранняя помощь\IMG_58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233936"/>
            <a:ext cx="5436096" cy="3624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04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404664"/>
            <a:ext cx="806489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i="1" dirty="0"/>
              <a:t>Выводы:  </a:t>
            </a:r>
            <a:r>
              <a:rPr lang="ru-RU" sz="2800" dirty="0"/>
              <a:t>Таким образом, специальные педагогические условия для развития коммуникативной и речевой деятельности детей с задержкой речевого развития способствуют усвоению эталонов общения. У детей, посещающих данные занятия наблюдается:</a:t>
            </a:r>
          </a:p>
          <a:p>
            <a:pPr algn="just"/>
            <a:r>
              <a:rPr lang="ru-RU" sz="2800" dirty="0"/>
              <a:t>- более высокий уровень развития коммуникативной деятельности;</a:t>
            </a:r>
          </a:p>
          <a:p>
            <a:pPr algn="just"/>
            <a:r>
              <a:rPr lang="ru-RU" sz="2800" dirty="0"/>
              <a:t>- дети более инициативны в обращении к взрослому, стремятся строить взаимодействие со взрослым на основе деловых контактов,  активно использовать речевые средства  в процессе общения. </a:t>
            </a:r>
          </a:p>
        </p:txBody>
      </p:sp>
    </p:spTree>
    <p:extLst>
      <p:ext uri="{BB962C8B-B14F-4D97-AF65-F5344CB8AC3E}">
        <p14:creationId xmlns:p14="http://schemas.microsoft.com/office/powerpoint/2010/main" val="413953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60951" y="68458"/>
            <a:ext cx="77048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i="1" dirty="0"/>
              <a:t>Список литературы:</a:t>
            </a:r>
          </a:p>
          <a:p>
            <a:r>
              <a:rPr lang="ru-RU" sz="2000" dirty="0"/>
              <a:t> 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 err="1"/>
              <a:t>Борякова</a:t>
            </a:r>
            <a:r>
              <a:rPr lang="ru-RU" sz="2000" dirty="0"/>
              <a:t> Н.Ю. Ступеньки развития. Ранняя диагностика и коррекция задержки психического развития: Учеб. </a:t>
            </a:r>
            <a:r>
              <a:rPr lang="ru-RU" sz="2000" dirty="0" err="1"/>
              <a:t>методич</a:t>
            </a:r>
            <a:r>
              <a:rPr lang="ru-RU" sz="2000" dirty="0"/>
              <a:t>. пособие. — М., 1999.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Гаркуша Ю.Ф., </a:t>
            </a:r>
            <a:r>
              <a:rPr lang="ru-RU" sz="2000" dirty="0" err="1"/>
              <a:t>Коржевина</a:t>
            </a:r>
            <a:r>
              <a:rPr lang="ru-RU" sz="2000" dirty="0"/>
              <a:t> В.В. Особенности общения детей дошкольного возраста с недоразвитием речи // Ребенок. Раннее выявление отклонений в развитии речи и их преодоление / Под ред. Ю.Ф. Гаркуши. — М.; Воронеж, 2001.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Лисина М.М. Проблемы онтогенеза общения. — М., 1986.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/>
              <a:t>Матвеева Н.Н. </a:t>
            </a:r>
            <a:r>
              <a:rPr lang="ru-RU" sz="2000" dirty="0" err="1"/>
              <a:t>Психокоррекция</a:t>
            </a:r>
            <a:r>
              <a:rPr lang="ru-RU" sz="2000" dirty="0"/>
              <a:t> задержки речевого развития у детей 2-3 лет. </a:t>
            </a:r>
            <a:r>
              <a:rPr lang="ru-RU" sz="2000" dirty="0" smtClean="0"/>
              <a:t>// Пособие </a:t>
            </a:r>
            <a:r>
              <a:rPr lang="ru-RU" sz="2000" dirty="0"/>
              <a:t>для психологов, воспитателей и родителей. – Издательство АРКТИ, М., 2005.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 err="1"/>
              <a:t>Рошка</a:t>
            </a:r>
            <a:r>
              <a:rPr lang="ru-RU" sz="2000" dirty="0"/>
              <a:t> Г.Н. Взаимосвязь коммуникативной и регулятивной функций речи в раннем возрасте // Развитие психики в общении со взрослым и сверстниками. — М., 1990.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 err="1"/>
              <a:t>Ульенкова</a:t>
            </a:r>
            <a:r>
              <a:rPr lang="ru-RU" sz="2000" dirty="0"/>
              <a:t> У.В., Лебедева О.В. Организация и содержание специальной психологической помощи детям с проблемами в развитии. — М., 2002.</a:t>
            </a:r>
          </a:p>
        </p:txBody>
      </p:sp>
    </p:spTree>
    <p:extLst>
      <p:ext uri="{BB962C8B-B14F-4D97-AF65-F5344CB8AC3E}">
        <p14:creationId xmlns:p14="http://schemas.microsoft.com/office/powerpoint/2010/main" val="420530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404665"/>
            <a:ext cx="820891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/>
              <a:t>Актуальность:   </a:t>
            </a:r>
            <a:r>
              <a:rPr lang="ru-RU" sz="2800" dirty="0"/>
              <a:t>Наш детский сад посещают дети с задержкой речевого развития,  поэтому проблема коррекции речевых нарушений для нас чрезвычайно актуальна. Детям с речевыми нарушениями, с целью предупреждения вторичных отклонений в развитии и обеспечения максимальной реализации их возрастного потенциала в нашем дошкольном учреждении оказывается </a:t>
            </a:r>
            <a:r>
              <a:rPr lang="ru-RU" sz="2800" dirty="0" smtClean="0"/>
              <a:t>необходимая </a:t>
            </a:r>
            <a:r>
              <a:rPr lang="ru-RU" sz="2800" dirty="0"/>
              <a:t>специальная помощь. С детьми раннего возраста с  задержкой речевого развития проводятся групповые и индивидуальные занятия по развитию коммуникативных способностей.</a:t>
            </a:r>
          </a:p>
        </p:txBody>
      </p:sp>
    </p:spTree>
    <p:extLst>
      <p:ext uri="{BB962C8B-B14F-4D97-AF65-F5344CB8AC3E}">
        <p14:creationId xmlns:p14="http://schemas.microsoft.com/office/powerpoint/2010/main" val="35508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332656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smtClean="0"/>
              <a:t>Занятие </a:t>
            </a:r>
            <a:r>
              <a:rPr lang="ru-RU" sz="2800" dirty="0"/>
              <a:t>по развитию коммуникативных способностей у детей с задержкой речевого развития в младшей группе.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1988840"/>
            <a:ext cx="81369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Тема: «Поможем Зайке</a:t>
            </a:r>
            <a:r>
              <a:rPr lang="ru-RU" sz="2400" dirty="0" smtClean="0"/>
              <a:t>»</a:t>
            </a:r>
          </a:p>
          <a:p>
            <a:endParaRPr lang="ru-RU" sz="2400" dirty="0"/>
          </a:p>
          <a:p>
            <a:pPr algn="just"/>
            <a:r>
              <a:rPr lang="ru-RU" sz="2400" i="1" dirty="0"/>
              <a:t>Цель: </a:t>
            </a:r>
            <a:r>
              <a:rPr lang="ru-RU" sz="2400" dirty="0"/>
              <a:t>формировать у детей потребность в обращении к взрослому (решение задач практического плана).</a:t>
            </a:r>
          </a:p>
          <a:p>
            <a:pPr algn="just"/>
            <a:r>
              <a:rPr lang="ru-RU" sz="2400" dirty="0"/>
              <a:t>				</a:t>
            </a:r>
          </a:p>
          <a:p>
            <a:pPr algn="just"/>
            <a:r>
              <a:rPr lang="ru-RU" sz="2400" i="1" dirty="0"/>
              <a:t>Задачи: </a:t>
            </a:r>
            <a:r>
              <a:rPr lang="ru-RU" sz="2400" dirty="0"/>
              <a:t>развивать тонкие движения пальцев; включать детей в речевое общение; учить обращаться за помощью к взрослому, используя при этом вербальные способы общения; включать детей в ситуации взаимодействия для решения проблемных практических задач.</a:t>
            </a:r>
          </a:p>
        </p:txBody>
      </p:sp>
    </p:spTree>
    <p:extLst>
      <p:ext uri="{BB962C8B-B14F-4D97-AF65-F5344CB8AC3E}">
        <p14:creationId xmlns:p14="http://schemas.microsoft.com/office/powerpoint/2010/main" val="391053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404664"/>
            <a:ext cx="81369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1" dirty="0"/>
              <a:t>Материальное обеспечение</a:t>
            </a:r>
            <a:r>
              <a:rPr lang="ru-RU" sz="2000" i="1"/>
              <a:t>: </a:t>
            </a:r>
            <a:r>
              <a:rPr lang="ru-RU" sz="2000" smtClean="0"/>
              <a:t>кукольная </a:t>
            </a:r>
            <a:r>
              <a:rPr lang="ru-RU" sz="2000" dirty="0"/>
              <a:t>игрушка «Заяц», наборы разрезных картинок (2, 3, 4 фрагмента) с изображением капусты, </a:t>
            </a:r>
            <a:r>
              <a:rPr lang="ru-RU" sz="2000" dirty="0" smtClean="0"/>
              <a:t>5 </a:t>
            </a:r>
            <a:r>
              <a:rPr lang="ru-RU" sz="2000" dirty="0"/>
              <a:t>наборов для рисования (белый лист картона, трафарет </a:t>
            </a:r>
            <a:r>
              <a:rPr lang="ru-RU" sz="2000" dirty="0" smtClean="0"/>
              <a:t>капусты, </a:t>
            </a:r>
            <a:r>
              <a:rPr lang="ru-RU" sz="2000" dirty="0"/>
              <a:t>3 </a:t>
            </a:r>
            <a:r>
              <a:rPr lang="ru-RU" sz="2000" dirty="0" smtClean="0"/>
              <a:t>карандаша: красный, жёлтый, синий), </a:t>
            </a:r>
            <a:r>
              <a:rPr lang="ru-RU" sz="2000" dirty="0"/>
              <a:t>стакан с зелёными  карандашами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1482">
            <a:off x="683568" y="2204864"/>
            <a:ext cx="2568076" cy="17428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917">
            <a:off x="3169309" y="2190795"/>
            <a:ext cx="2104826" cy="18097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C:\Users\Home\Desktop\ранняя помощь\20141027_1240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1906">
            <a:off x="6084168" y="1916832"/>
            <a:ext cx="2016224" cy="26882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67544" y="4394314"/>
            <a:ext cx="1323975" cy="1243012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4" y="4487721"/>
            <a:ext cx="1070493" cy="10561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C:\Users\Home\Desktop\20141103_13290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7" y="4221088"/>
            <a:ext cx="1440160" cy="19202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Home данные\Мои документы\Мои фото\Ранняя помощь\IMG_581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87" y="4121463"/>
            <a:ext cx="1709936" cy="25649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76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404664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 smtClean="0"/>
              <a:t>Предварительная </a:t>
            </a:r>
            <a:r>
              <a:rPr lang="ru-RU" i="1" dirty="0"/>
              <a:t>работа: </a:t>
            </a:r>
            <a:r>
              <a:rPr lang="ru-RU" dirty="0"/>
              <a:t>включение в предметно-развивающую среду группы настольных игр с использованием трафаретов геометрических фигур</a:t>
            </a:r>
            <a:r>
              <a:rPr lang="ru-RU" dirty="0" smtClean="0"/>
              <a:t>; игры на ознакомление с овощами; </a:t>
            </a:r>
            <a:r>
              <a:rPr lang="ru-RU" dirty="0"/>
              <a:t>организация беседы с детьми об овощах.</a:t>
            </a:r>
          </a:p>
        </p:txBody>
      </p:sp>
      <p:pic>
        <p:nvPicPr>
          <p:cNvPr id="2050" name="Picture 2" descr="C:\Users\Home\Desktop\ранняя помощь\20141027_124139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7641">
            <a:off x="154871" y="1658355"/>
            <a:ext cx="4699792" cy="22158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ome\Desktop\ранняя помощь\20141027_125359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8720">
            <a:off x="5171918" y="1856363"/>
            <a:ext cx="3568226" cy="26460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32802">
            <a:off x="3021776" y="3533074"/>
            <a:ext cx="2030929" cy="32578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9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:\Home данные\Мои документы\Мои фото\Ранняя помощь\IMG_57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685" y="3768080"/>
            <a:ext cx="4355976" cy="29039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E:\Home данные\Мои документы\Мои фото\Ранняя помощь\IMG_57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52120" cy="37680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Home данные\Мои документы\Мои фото\Ранняя помощь\IMG_57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86" y="3199723"/>
            <a:ext cx="5436096" cy="3624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Home данные\Мои документы\Мои фото\Ранняя помощь\IMG_578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82" y="151723"/>
            <a:ext cx="4572000" cy="3048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2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Home данные\Мои документы\Мои фото\Ранняя помощь\IMG_57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" y="23597"/>
            <a:ext cx="6228184" cy="41521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Home данные\Мои документы\Мои фото\Ранняя помощь\IMG_57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920" y="3063280"/>
            <a:ext cx="5692080" cy="37947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Home данные\Мои документы\Мои фото\Ранняя помощь\IMG_57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68144" cy="39120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Home данные\Мои документы\Мои фото\Ранняя помощь\IMG_578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69" y="3009663"/>
            <a:ext cx="5760132" cy="3840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37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257</TotalTime>
  <Words>351</Words>
  <Application>Microsoft Office PowerPoint</Application>
  <PresentationFormat>Экран (4:3)</PresentationFormat>
  <Paragraphs>25</Paragraphs>
  <Slides>23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Воздушный поток</vt:lpstr>
      <vt:lpstr>Развитие коммуникативных способностей у детей раннего возраста с задержкой речевого развития.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Home</dc:creator>
  <cp:lastModifiedBy>Home</cp:lastModifiedBy>
  <cp:revision>22</cp:revision>
  <dcterms:created xsi:type="dcterms:W3CDTF">2014-10-14T08:50:48Z</dcterms:created>
  <dcterms:modified xsi:type="dcterms:W3CDTF">2014-11-07T10:27:07Z</dcterms:modified>
</cp:coreProperties>
</file>